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26.png" ContentType="image/png"/>
  <Override PartName="/ppt/media/image32.png" ContentType="image/png"/>
  <Override PartName="/ppt/media/image10.png" ContentType="image/png"/>
  <Override PartName="/ppt/media/image35.jpeg" ContentType="image/jpeg"/>
  <Override PartName="/ppt/media/image47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38.jpeg" ContentType="image/jpeg"/>
  <Override PartName="/ppt/media/image28.png" ContentType="image/png"/>
  <Override PartName="/ppt/media/image20.png" ContentType="image/png"/>
  <Override PartName="/ppt/media/image66.png" ContentType="image/png"/>
  <Override PartName="/ppt/media/image17.png" ContentType="image/png"/>
  <Override PartName="/ppt/media/image5.png" ContentType="image/png"/>
  <Override PartName="/ppt/media/image65.png" ContentType="image/png"/>
  <Override PartName="/ppt/media/image64.png" ContentType="image/png"/>
  <Override PartName="/ppt/media/image25.png" ContentType="image/png"/>
  <Override PartName="/ppt/media/image62.png" ContentType="image/png"/>
  <Override PartName="/ppt/media/image11.jpeg" ContentType="image/jpeg"/>
  <Override PartName="/ppt/media/image24.png" ContentType="image/png"/>
  <Override PartName="/ppt/media/image2.png" ContentType="image/png"/>
  <Override PartName="/ppt/media/image14.png" ContentType="image/png"/>
  <Override PartName="/ppt/media/image49.png" ContentType="image/png"/>
  <Override PartName="/ppt/media/image12.png" ContentType="image/png"/>
  <Override PartName="/ppt/media/image22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23.jpeg" ContentType="image/jpeg"/>
  <Override PartName="/ppt/media/image8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31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57.jpeg" ContentType="image/jpeg"/>
  <Override PartName="/ppt/media/image6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5.xml.rels" ContentType="application/vnd.openxmlformats-package.relationships+xml"/>
  <Override PartName="/ppt/slides/_rels/slide62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938200" y="2533320"/>
            <a:ext cx="72108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660000" y="2533320"/>
            <a:ext cx="72108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2533320"/>
            <a:ext cx="72108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721440" y="2533320"/>
            <a:ext cx="521604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0"/>
            <a:ext cx="9143280" cy="399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3047760" y="3992760"/>
            <a:ext cx="304704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6096240" y="3992760"/>
            <a:ext cx="304704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0" y="3992760"/>
            <a:ext cx="304704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593520" y="1181520"/>
            <a:ext cx="195660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97abbc"/>
                </a:solidFill>
                <a:latin typeface="Arial"/>
                <a:ea typeface="Arial"/>
              </a:rPr>
              <a:t>“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5723280" y="1599840"/>
            <a:ext cx="170964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7434000" y="1599840"/>
            <a:ext cx="170964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0" y="1599840"/>
            <a:ext cx="170964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1710360" y="1599840"/>
            <a:ext cx="170964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85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7356240" y="5066280"/>
            <a:ext cx="893160" cy="76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8250480" y="5066280"/>
            <a:ext cx="893160" cy="76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0" y="5066280"/>
            <a:ext cx="893160" cy="76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893880" y="5066280"/>
            <a:ext cx="6462000" cy="7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645120" y="2762640"/>
            <a:ext cx="673596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4400" spc="-1" strike="noStrike">
                <a:solidFill>
                  <a:srgbClr val="2185c5"/>
                </a:solidFill>
                <a:highlight>
                  <a:srgbClr val="ffdbb6"/>
                </a:highlight>
                <a:latin typeface="Raleway"/>
                <a:ea typeface="Raleway"/>
              </a:rPr>
              <a:t>LENDING CLUB CASE STUDY</a:t>
            </a:r>
            <a:endParaRPr b="0" lang="en-IN" sz="4400" spc="-1" strike="noStrike">
              <a:highlight>
                <a:srgbClr val="ffdbb6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" descr=""/>
          <p:cNvPicPr/>
          <p:nvPr/>
        </p:nvPicPr>
        <p:blipFill>
          <a:blip r:embed="rId1"/>
          <a:srcRect l="23529" t="32073" r="11296" b="9991"/>
          <a:stretch/>
        </p:blipFill>
        <p:spPr>
          <a:xfrm>
            <a:off x="72000" y="252360"/>
            <a:ext cx="8568000" cy="42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555120" y="1877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ffffd7"/>
                </a:solidFill>
                <a:highlight>
                  <a:srgbClr val="729fcf"/>
                </a:highlight>
                <a:latin typeface="Arial"/>
              </a:rPr>
              <a:t>	</a:t>
            </a:r>
            <a:r>
              <a:rPr b="0" lang="en-IN" sz="4400" spc="-1" strike="noStrike">
                <a:solidFill>
                  <a:srgbClr val="ffffd7"/>
                </a:solidFill>
                <a:highlight>
                  <a:srgbClr val="729fcf"/>
                </a:highlight>
                <a:latin typeface="Arial"/>
              </a:rPr>
              <a:t>	</a:t>
            </a:r>
            <a:r>
              <a:rPr b="0" lang="en-IN" sz="4400" spc="-1" strike="noStrike">
                <a:solidFill>
                  <a:srgbClr val="ffffd7"/>
                </a:solidFill>
                <a:highlight>
                  <a:srgbClr val="729fcf"/>
                </a:highlight>
                <a:latin typeface="Arial"/>
              </a:rPr>
              <a:t>	</a:t>
            </a:r>
            <a:r>
              <a:rPr b="0" lang="en-IN" sz="4400" spc="-1" strike="noStrike">
                <a:solidFill>
                  <a:srgbClr val="ffffd7"/>
                </a:solidFill>
                <a:highlight>
                  <a:srgbClr val="729fcf"/>
                </a:highlight>
                <a:latin typeface="Arial"/>
              </a:rPr>
              <a:t>Univariate Analysis</a:t>
            </a:r>
            <a:endParaRPr b="0" lang="en-IN" sz="4400" spc="-1" strike="noStrike">
              <a:solidFill>
                <a:srgbClr val="ffffd7"/>
              </a:solidFill>
              <a:highlight>
                <a:srgbClr val="729fc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792000" y="151200"/>
            <a:ext cx="64620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r>
              <a:rPr b="1" lang="en-IN" sz="2000" spc="-1" strike="noStrike">
                <a:latin typeface="Arial"/>
              </a:rPr>
              <a:t>1) Loan Status Column Analysis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rcRect l="24382" t="30144" r="12391" b="4224"/>
          <a:stretch/>
        </p:blipFill>
        <p:spPr>
          <a:xfrm rot="26400">
            <a:off x="446040" y="1176120"/>
            <a:ext cx="6753240" cy="394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rcRect l="24294" t="47861" r="12536" b="39171"/>
          <a:stretch/>
        </p:blipFill>
        <p:spPr>
          <a:xfrm>
            <a:off x="16920" y="1747440"/>
            <a:ext cx="9199080" cy="10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-432000" y="437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2) Employee Work Experience Analysis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rcRect l="22170" t="29659" r="11296" b="5164"/>
          <a:stretch/>
        </p:blipFill>
        <p:spPr>
          <a:xfrm>
            <a:off x="504000" y="1584000"/>
            <a:ext cx="734400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rcRect l="23529" t="63447" r="24872" b="22058"/>
          <a:stretch/>
        </p:blipFill>
        <p:spPr>
          <a:xfrm>
            <a:off x="360000" y="2088000"/>
            <a:ext cx="821376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-668880" y="221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3) Loan Year Analysis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rcRect l="23485" t="36553" r="12760" b="0"/>
          <a:stretch/>
        </p:blipFill>
        <p:spPr>
          <a:xfrm>
            <a:off x="1008000" y="1310760"/>
            <a:ext cx="6264000" cy="329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" descr=""/>
          <p:cNvPicPr/>
          <p:nvPr/>
        </p:nvPicPr>
        <p:blipFill>
          <a:blip r:embed="rId1"/>
          <a:srcRect l="24886" t="65862" r="16726" b="24471"/>
          <a:stretch/>
        </p:blipFill>
        <p:spPr>
          <a:xfrm>
            <a:off x="216000" y="2077200"/>
            <a:ext cx="8640000" cy="80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-812880" y="365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4) Grade Column Analysis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rcRect l="25171" t="35182" r="11893" b="2170"/>
          <a:stretch/>
        </p:blipFill>
        <p:spPr>
          <a:xfrm>
            <a:off x="576000" y="1368000"/>
            <a:ext cx="791136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" descr=""/>
          <p:cNvPicPr/>
          <p:nvPr/>
        </p:nvPicPr>
        <p:blipFill>
          <a:blip r:embed="rId1"/>
          <a:srcRect l="23529" t="51380" r="23515" b="31713"/>
          <a:stretch/>
        </p:blipFill>
        <p:spPr>
          <a:xfrm>
            <a:off x="360000" y="1944360"/>
            <a:ext cx="8025480" cy="14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" descr=""/>
          <p:cNvPicPr/>
          <p:nvPr/>
        </p:nvPicPr>
        <p:blipFill>
          <a:blip r:embed="rId1"/>
          <a:srcRect l="24051" t="44123" r="12867" b="36559"/>
          <a:stretch/>
        </p:blipFill>
        <p:spPr>
          <a:xfrm>
            <a:off x="72000" y="576000"/>
            <a:ext cx="9017640" cy="163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-576000" y="149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5) Purpose Column Analysis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rcRect l="25439" t="48911" r="13378" b="2065"/>
          <a:stretch/>
        </p:blipFill>
        <p:spPr>
          <a:xfrm>
            <a:off x="648000" y="1277640"/>
            <a:ext cx="7703280" cy="354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" descr=""/>
          <p:cNvPicPr/>
          <p:nvPr/>
        </p:nvPicPr>
        <p:blipFill>
          <a:blip r:embed="rId1"/>
          <a:srcRect l="23529" t="48968" r="16726" b="31713"/>
          <a:stretch/>
        </p:blipFill>
        <p:spPr>
          <a:xfrm>
            <a:off x="360000" y="1872000"/>
            <a:ext cx="8320320" cy="15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" descr=""/>
          <p:cNvPicPr/>
          <p:nvPr/>
        </p:nvPicPr>
        <p:blipFill>
          <a:blip r:embed="rId1"/>
          <a:srcRect l="23540" t="44466" r="13799" b="24145"/>
          <a:stretch/>
        </p:blipFill>
        <p:spPr>
          <a:xfrm>
            <a:off x="79920" y="432000"/>
            <a:ext cx="892008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216000" y="1656000"/>
            <a:ext cx="822888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Univariate segmented Analysis on new derived variables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" descr=""/>
          <p:cNvPicPr/>
          <p:nvPr/>
        </p:nvPicPr>
        <p:blipFill>
          <a:blip r:embed="rId1"/>
          <a:srcRect l="23955" t="54121" r="16298" b="21732"/>
          <a:stretch/>
        </p:blipFill>
        <p:spPr>
          <a:xfrm>
            <a:off x="198000" y="1488960"/>
            <a:ext cx="8658000" cy="196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rcRect l="21527" t="37465" r="12539" b="9902"/>
          <a:stretch/>
        </p:blipFill>
        <p:spPr>
          <a:xfrm>
            <a:off x="-10080" y="216000"/>
            <a:ext cx="9082080" cy="44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" descr=""/>
          <p:cNvPicPr/>
          <p:nvPr/>
        </p:nvPicPr>
        <p:blipFill>
          <a:blip r:embed="rId1"/>
          <a:srcRect l="23529" t="29659" r="11296" b="2749"/>
          <a:stretch/>
        </p:blipFill>
        <p:spPr>
          <a:xfrm>
            <a:off x="288000" y="1036440"/>
            <a:ext cx="8136000" cy="3715560"/>
          </a:xfrm>
          <a:prstGeom prst="rect">
            <a:avLst/>
          </a:prstGeom>
          <a:ln>
            <a:noFill/>
          </a:ln>
        </p:spPr>
      </p:pic>
      <p:sp>
        <p:nvSpPr>
          <p:cNvPr id="456" name="TextShape 1"/>
          <p:cNvSpPr txBox="1"/>
          <p:nvPr/>
        </p:nvSpPr>
        <p:spPr>
          <a:xfrm>
            <a:off x="792000" y="216000"/>
            <a:ext cx="7200000" cy="3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2000" spc="-1" strike="noStrike">
                <a:latin typeface="Arial"/>
              </a:rPr>
              <a:t>1.Experience level based on loan category</a:t>
            </a:r>
            <a:endParaRPr b="1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" descr=""/>
          <p:cNvPicPr/>
          <p:nvPr/>
        </p:nvPicPr>
        <p:blipFill>
          <a:blip r:embed="rId1"/>
          <a:srcRect l="24886" t="68274" r="12653" b="19646"/>
          <a:stretch/>
        </p:blipFill>
        <p:spPr>
          <a:xfrm>
            <a:off x="216000" y="2232000"/>
            <a:ext cx="8618760" cy="9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-144000" y="360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2. Debt-income-range based on loan category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rcRect l="23529" t="32073" r="11296" b="2749"/>
          <a:stretch/>
        </p:blipFill>
        <p:spPr>
          <a:xfrm>
            <a:off x="504000" y="1296000"/>
            <a:ext cx="7272000" cy="36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" descr=""/>
          <p:cNvPicPr/>
          <p:nvPr/>
        </p:nvPicPr>
        <p:blipFill>
          <a:blip r:embed="rId1"/>
          <a:srcRect l="24886" t="63447" r="27587" b="24473"/>
          <a:stretch/>
        </p:blipFill>
        <p:spPr>
          <a:xfrm>
            <a:off x="280800" y="2232000"/>
            <a:ext cx="8575200" cy="12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rcRect l="24754" t="41728" r="12372" b="12404"/>
          <a:stretch/>
        </p:blipFill>
        <p:spPr>
          <a:xfrm>
            <a:off x="144000" y="360000"/>
            <a:ext cx="8784000" cy="360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3.Loan-to-annual-icome-range based on loan category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rcRect l="23529" t="32351" r="11296" b="2749"/>
          <a:stretch/>
        </p:blipFill>
        <p:spPr>
          <a:xfrm>
            <a:off x="720000" y="1356120"/>
            <a:ext cx="7704000" cy="346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" descr=""/>
          <p:cNvPicPr/>
          <p:nvPr/>
        </p:nvPicPr>
        <p:blipFill>
          <a:blip r:embed="rId1"/>
          <a:srcRect l="23529" t="58620" r="16726" b="29300"/>
          <a:stretch/>
        </p:blipFill>
        <p:spPr>
          <a:xfrm>
            <a:off x="252000" y="2232000"/>
            <a:ext cx="8244000" cy="9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-884880" y="288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4.Grade based on loan category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rcRect l="24886" t="29659" r="12653" b="7577"/>
          <a:stretch/>
        </p:blipFill>
        <p:spPr>
          <a:xfrm>
            <a:off x="504000" y="1252800"/>
            <a:ext cx="7200000" cy="349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" descr=""/>
          <p:cNvPicPr/>
          <p:nvPr/>
        </p:nvPicPr>
        <p:blipFill>
          <a:blip r:embed="rId1"/>
          <a:srcRect l="23529" t="56207" r="34375" b="31713"/>
          <a:stretch/>
        </p:blipFill>
        <p:spPr>
          <a:xfrm>
            <a:off x="309960" y="2160000"/>
            <a:ext cx="8042040" cy="12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" descr=""/>
          <p:cNvPicPr/>
          <p:nvPr/>
        </p:nvPicPr>
        <p:blipFill>
          <a:blip r:embed="rId1"/>
          <a:srcRect l="20813" t="48968" r="15368" b="19643"/>
          <a:stretch/>
        </p:blipFill>
        <p:spPr>
          <a:xfrm>
            <a:off x="216000" y="792000"/>
            <a:ext cx="8661600" cy="33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-1748880" y="725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highlight>
                  <a:srgbClr val="780373"/>
                </a:highlight>
                <a:latin typeface="Arial"/>
              </a:rPr>
              <a:t>Bivariate Analysis</a:t>
            </a:r>
            <a:endParaRPr b="0" lang="en-IN" sz="4400" spc="-1" strike="noStrike">
              <a:highlight>
                <a:srgbClr val="780373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-2160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3200" spc="-1" strike="noStrike">
                <a:latin typeface="Arial"/>
              </a:rPr>
              <a:t>Correlation Plot of numerical variables</a:t>
            </a:r>
            <a:endParaRPr b="1" lang="en-IN" sz="32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/>
          <a:srcRect l="24886" t="40357" r="23199" b="2846"/>
          <a:stretch/>
        </p:blipFill>
        <p:spPr>
          <a:xfrm>
            <a:off x="936360" y="1280160"/>
            <a:ext cx="5759640" cy="354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" descr=""/>
          <p:cNvPicPr/>
          <p:nvPr/>
        </p:nvPicPr>
        <p:blipFill>
          <a:blip r:embed="rId1"/>
          <a:srcRect l="23529" t="63447" r="33018" b="19646"/>
          <a:stretch/>
        </p:blipFill>
        <p:spPr>
          <a:xfrm>
            <a:off x="504000" y="2232000"/>
            <a:ext cx="7574400" cy="16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339120" y="1824120"/>
            <a:ext cx="822888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3200" spc="-1" strike="noStrike">
                <a:solidFill>
                  <a:srgbClr val="000000"/>
                </a:solidFill>
                <a:highlight>
                  <a:srgbClr val="b4c7dc"/>
                </a:highlight>
                <a:latin typeface="Arial"/>
              </a:rPr>
              <a:t>Analysing loan amount with other columns for more insights</a:t>
            </a:r>
            <a:endParaRPr b="0" lang="en-IN" sz="3200" spc="-1" strike="noStrike">
              <a:solidFill>
                <a:srgbClr val="000000"/>
              </a:solidFill>
              <a:highlight>
                <a:srgbClr val="b4c7dc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-812880" y="221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1.Loan Amount vs Interest Rate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rcRect l="24886" t="46553" r="23515" b="5164"/>
          <a:stretch/>
        </p:blipFill>
        <p:spPr>
          <a:xfrm>
            <a:off x="720000" y="1671840"/>
            <a:ext cx="6264000" cy="3296160"/>
          </a:xfrm>
          <a:prstGeom prst="rect">
            <a:avLst/>
          </a:prstGeom>
          <a:ln>
            <a:noFill/>
          </a:ln>
        </p:spPr>
      </p:pic>
      <p:sp>
        <p:nvSpPr>
          <p:cNvPr id="475" name="TextShape 2"/>
          <p:cNvSpPr txBox="1"/>
          <p:nvPr/>
        </p:nvSpPr>
        <p:spPr>
          <a:xfrm>
            <a:off x="1296000" y="1008000"/>
            <a:ext cx="70560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1400" spc="-1" strike="noStrike">
                <a:latin typeface="Arial"/>
                <a:ea typeface="Noto Sans CJK SC"/>
              </a:rPr>
              <a:t>loan_amnt_groups are created from loan amnt by grouping them based on the list </a:t>
            </a:r>
            <a:r>
              <a:rPr b="1" lang="en-IN" sz="1400" spc="-1" strike="noStrike">
                <a:latin typeface="Arial"/>
              </a:rPr>
              <a:t>['0-5k','5k-10k','10k-15k','15k-20k','20k-25k','25k-30k','30k-35k'] </a:t>
            </a:r>
            <a:endParaRPr b="1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 rot="9600">
            <a:off x="510480" y="288000"/>
            <a:ext cx="7979400" cy="4091760"/>
          </a:xfrm>
          <a:prstGeom prst="rect">
            <a:avLst/>
          </a:prstGeom>
          <a:ln>
            <a:noFill/>
          </a:ln>
        </p:spPr>
      </p:pic>
      <p:sp>
        <p:nvSpPr>
          <p:cNvPr id="426" name="CustomShape 1"/>
          <p:cNvSpPr/>
          <p:nvPr/>
        </p:nvSpPr>
        <p:spPr>
          <a:xfrm>
            <a:off x="8480520" y="4696920"/>
            <a:ext cx="547920" cy="3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C02599-59C5-466C-B2BD-18A25051502E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IN" sz="1300" spc="-1" strike="noStrike"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1800000" y="4608000"/>
            <a:ext cx="568800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1400" spc="-1" strike="noStrike">
                <a:latin typeface="Arial"/>
              </a:rPr>
              <a:t>Figure 1. Loan Data Set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" descr=""/>
          <p:cNvPicPr/>
          <p:nvPr/>
        </p:nvPicPr>
        <p:blipFill>
          <a:blip r:embed="rId1"/>
          <a:srcRect l="23773" t="51577" r="11296" b="33605"/>
          <a:stretch/>
        </p:blipFill>
        <p:spPr>
          <a:xfrm>
            <a:off x="288000" y="2088000"/>
            <a:ext cx="8424000" cy="11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-812880" y="216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2.Loan vs Loan purpose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78" name="" descr=""/>
          <p:cNvPicPr/>
          <p:nvPr/>
        </p:nvPicPr>
        <p:blipFill>
          <a:blip r:embed="rId1"/>
          <a:srcRect l="24218" t="41728" r="15230" b="7577"/>
          <a:stretch/>
        </p:blipFill>
        <p:spPr>
          <a:xfrm rot="21591600">
            <a:off x="1371960" y="1217520"/>
            <a:ext cx="524628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" descr=""/>
          <p:cNvPicPr/>
          <p:nvPr/>
        </p:nvPicPr>
        <p:blipFill>
          <a:blip r:embed="rId1"/>
          <a:srcRect l="23529" t="56207" r="12653" b="29298"/>
          <a:stretch/>
        </p:blipFill>
        <p:spPr>
          <a:xfrm>
            <a:off x="360000" y="2304000"/>
            <a:ext cx="8463240" cy="10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-524880" y="293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3.Loan vs House Ownership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1"/>
          <a:srcRect l="23529" t="44140" r="19441" b="7577"/>
          <a:stretch/>
        </p:blipFill>
        <p:spPr>
          <a:xfrm>
            <a:off x="1008360" y="1368000"/>
            <a:ext cx="6623640" cy="315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" descr=""/>
          <p:cNvPicPr/>
          <p:nvPr/>
        </p:nvPicPr>
        <p:blipFill>
          <a:blip r:embed="rId1"/>
          <a:srcRect l="23529" t="65862" r="14011" b="19643"/>
          <a:stretch/>
        </p:blipFill>
        <p:spPr>
          <a:xfrm>
            <a:off x="282240" y="2304000"/>
            <a:ext cx="8285760" cy="10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4.Loan amount vs month issued and year issued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rcRect l="23529" t="34486" r="11296" b="7577"/>
          <a:stretch/>
        </p:blipFill>
        <p:spPr>
          <a:xfrm>
            <a:off x="792000" y="1224000"/>
            <a:ext cx="6552000" cy="327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" descr=""/>
          <p:cNvPicPr/>
          <p:nvPr/>
        </p:nvPicPr>
        <p:blipFill>
          <a:blip r:embed="rId1"/>
          <a:srcRect l="23529" t="56207" r="11296" b="24471"/>
          <a:stretch/>
        </p:blipFill>
        <p:spPr>
          <a:xfrm>
            <a:off x="427680" y="2304000"/>
            <a:ext cx="8212320" cy="13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-936000" y="293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5.Loan amount vs Grade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rcRect l="24886" t="46553" r="24872" b="5164"/>
          <a:stretch/>
        </p:blipFill>
        <p:spPr>
          <a:xfrm>
            <a:off x="1152000" y="1378080"/>
            <a:ext cx="5976000" cy="322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" descr=""/>
          <p:cNvPicPr/>
          <p:nvPr/>
        </p:nvPicPr>
        <p:blipFill>
          <a:blip r:embed="rId1"/>
          <a:srcRect l="23529" t="63447" r="15368" b="24473"/>
          <a:stretch/>
        </p:blipFill>
        <p:spPr>
          <a:xfrm>
            <a:off x="216000" y="2376000"/>
            <a:ext cx="8431560" cy="9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-576000" y="288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6.Loan amount vs employee length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1"/>
          <a:srcRect l="24886" t="46553" r="21431" b="2749"/>
          <a:stretch/>
        </p:blipFill>
        <p:spPr>
          <a:xfrm>
            <a:off x="1185840" y="1303200"/>
            <a:ext cx="6086160" cy="323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" descr=""/>
          <p:cNvPicPr/>
          <p:nvPr/>
        </p:nvPicPr>
        <p:blipFill>
          <a:blip r:embed="rId1"/>
          <a:srcRect l="24717" t="29659" r="12596" b="29722"/>
          <a:stretch/>
        </p:blipFill>
        <p:spPr>
          <a:xfrm>
            <a:off x="109080" y="216000"/>
            <a:ext cx="889092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" descr=""/>
          <p:cNvPicPr/>
          <p:nvPr/>
        </p:nvPicPr>
        <p:blipFill>
          <a:blip r:embed="rId1"/>
          <a:srcRect l="24886" t="56207" r="16726" b="22058"/>
          <a:stretch/>
        </p:blipFill>
        <p:spPr>
          <a:xfrm>
            <a:off x="453960" y="1800000"/>
            <a:ext cx="8258040" cy="172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-648000" y="221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7.Grade vs interest rate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93" name="" descr=""/>
          <p:cNvPicPr/>
          <p:nvPr/>
        </p:nvPicPr>
        <p:blipFill>
          <a:blip r:embed="rId1"/>
          <a:srcRect l="24886" t="48038" r="24662" b="1266"/>
          <a:stretch/>
        </p:blipFill>
        <p:spPr>
          <a:xfrm>
            <a:off x="1584000" y="1512000"/>
            <a:ext cx="5438520" cy="30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" descr=""/>
          <p:cNvPicPr/>
          <p:nvPr/>
        </p:nvPicPr>
        <p:blipFill>
          <a:blip r:embed="rId1"/>
          <a:srcRect l="24886" t="65862" r="19441" b="24145"/>
          <a:stretch/>
        </p:blipFill>
        <p:spPr>
          <a:xfrm>
            <a:off x="325440" y="2582640"/>
            <a:ext cx="7954560" cy="80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1120" y="221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8.Interest rate and loan amount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rcRect l="23529" t="44140" r="38449" b="5164"/>
          <a:stretch/>
        </p:blipFill>
        <p:spPr>
          <a:xfrm>
            <a:off x="1728000" y="1296000"/>
            <a:ext cx="5112000" cy="34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" descr=""/>
          <p:cNvPicPr/>
          <p:nvPr/>
        </p:nvPicPr>
        <p:blipFill>
          <a:blip r:embed="rId1"/>
          <a:srcRect l="24886" t="53795" r="12653" b="26885"/>
          <a:stretch/>
        </p:blipFill>
        <p:spPr>
          <a:xfrm>
            <a:off x="538200" y="2448000"/>
            <a:ext cx="7453800" cy="12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-864000" y="144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8.Term and loan amount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rcRect l="23529" t="41728" r="37092" b="5164"/>
          <a:stretch/>
        </p:blipFill>
        <p:spPr>
          <a:xfrm>
            <a:off x="1440000" y="1656000"/>
            <a:ext cx="5256000" cy="29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" descr=""/>
          <p:cNvPicPr/>
          <p:nvPr/>
        </p:nvPicPr>
        <p:blipFill>
          <a:blip r:embed="rId1"/>
          <a:srcRect l="24886" t="53795" r="12653" b="31710"/>
          <a:stretch/>
        </p:blipFill>
        <p:spPr>
          <a:xfrm>
            <a:off x="432000" y="2088000"/>
            <a:ext cx="8286120" cy="10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288000" y="1728000"/>
            <a:ext cx="8228880" cy="911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3200" spc="-1" strike="noStrike">
                <a:latin typeface="Arial"/>
              </a:rPr>
              <a:t>Analysing annual income with other columns for more insights</a:t>
            </a:r>
            <a:endParaRPr b="1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-7200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1.Annual income vs loan purpose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rcRect l="24886" t="44140" r="15369" b="5164"/>
          <a:stretch/>
        </p:blipFill>
        <p:spPr>
          <a:xfrm>
            <a:off x="1368000" y="1208880"/>
            <a:ext cx="6192000" cy="32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" descr=""/>
          <p:cNvPicPr/>
          <p:nvPr/>
        </p:nvPicPr>
        <p:blipFill>
          <a:blip r:embed="rId1"/>
          <a:srcRect l="24886" t="48968" r="12653" b="29298"/>
          <a:stretch/>
        </p:blipFill>
        <p:spPr>
          <a:xfrm>
            <a:off x="318240" y="2016000"/>
            <a:ext cx="8465760" cy="165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rcRect l="23529" t="48968" r="12653" b="7577"/>
          <a:stretch/>
        </p:blipFill>
        <p:spPr>
          <a:xfrm>
            <a:off x="72000" y="375120"/>
            <a:ext cx="9000000" cy="344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-288000" y="288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2.Annual income vs home ownership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/>
          <a:srcRect l="24886" t="46553" r="22157" b="5164"/>
          <a:stretch/>
        </p:blipFill>
        <p:spPr>
          <a:xfrm>
            <a:off x="1440000" y="1368000"/>
            <a:ext cx="6048000" cy="310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" descr=""/>
          <p:cNvPicPr/>
          <p:nvPr/>
        </p:nvPicPr>
        <p:blipFill>
          <a:blip r:embed="rId1"/>
          <a:srcRect l="23529" t="51380" r="14011" b="36540"/>
          <a:stretch/>
        </p:blipFill>
        <p:spPr>
          <a:xfrm>
            <a:off x="165240" y="2448000"/>
            <a:ext cx="8618760" cy="93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-432000" y="22176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3.Annual Income vs Loan amount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rcRect l="24886" t="51380" r="39807" b="9991"/>
          <a:stretch/>
        </p:blipFill>
        <p:spPr>
          <a:xfrm>
            <a:off x="1224360" y="1495800"/>
            <a:ext cx="4823640" cy="296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" descr=""/>
          <p:cNvPicPr/>
          <p:nvPr/>
        </p:nvPicPr>
        <p:blipFill>
          <a:blip r:embed="rId1"/>
          <a:srcRect l="23529" t="50855" r="20798" b="32749"/>
          <a:stretch/>
        </p:blipFill>
        <p:spPr>
          <a:xfrm>
            <a:off x="216000" y="1872000"/>
            <a:ext cx="8269920" cy="136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-740880" y="2160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en-IN" sz="2000" spc="-1" strike="noStrike">
                <a:latin typeface="Arial"/>
              </a:rPr>
              <a:t>3. Annual income vs int_rate</a:t>
            </a:r>
            <a:endParaRPr b="1" lang="en-IN" sz="2000" spc="-1" strike="noStrike"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1"/>
          <a:srcRect l="24886" t="44140" r="22157" b="5164"/>
          <a:stretch/>
        </p:blipFill>
        <p:spPr>
          <a:xfrm>
            <a:off x="1296000" y="1296720"/>
            <a:ext cx="5616000" cy="302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rcRect l="23529" t="53795" r="12653" b="31710"/>
          <a:stretch/>
        </p:blipFill>
        <p:spPr>
          <a:xfrm>
            <a:off x="461880" y="2016000"/>
            <a:ext cx="8466120" cy="10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" descr=""/>
          <p:cNvPicPr/>
          <p:nvPr/>
        </p:nvPicPr>
        <p:blipFill>
          <a:blip r:embed="rId1"/>
          <a:srcRect l="18097" t="33062" r="14011" b="7577"/>
          <a:stretch/>
        </p:blipFill>
        <p:spPr>
          <a:xfrm>
            <a:off x="216000" y="432000"/>
            <a:ext cx="8784000" cy="43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1710360" y="2161800"/>
            <a:ext cx="572292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Lato"/>
                <a:ea typeface="Lato"/>
              </a:rPr>
              <a:t>It requires a very unusual mind to undertake the analysis of the obvious.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0" y="4830120"/>
            <a:ext cx="9143280" cy="31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23DACEA-3D34-4F4C-80C4-F4596029CF5F}" type="slidenum">
              <a:rPr b="0" lang="en" sz="1300" spc="-1" strike="noStrike">
                <a:solidFill>
                  <a:srgbClr val="97abbc"/>
                </a:solidFill>
                <a:latin typeface="Lato"/>
                <a:ea typeface="Lato"/>
              </a:rPr>
              <a:t>&lt;number&gt;</a:t>
            </a:fld>
            <a:endParaRPr b="0" lang="en-IN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" descr=""/>
          <p:cNvPicPr/>
          <p:nvPr/>
        </p:nvPicPr>
        <p:blipFill>
          <a:blip r:embed="rId1"/>
          <a:srcRect l="24856" t="29659" r="16042" b="17231"/>
          <a:stretch/>
        </p:blipFill>
        <p:spPr>
          <a:xfrm>
            <a:off x="216000" y="241200"/>
            <a:ext cx="8640000" cy="436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" descr=""/>
          <p:cNvPicPr/>
          <p:nvPr/>
        </p:nvPicPr>
        <p:blipFill>
          <a:blip r:embed="rId1"/>
          <a:srcRect l="24790" t="34486" r="56273" b="29298"/>
          <a:stretch/>
        </p:blipFill>
        <p:spPr>
          <a:xfrm>
            <a:off x="288000" y="288000"/>
            <a:ext cx="3816000" cy="41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" descr=""/>
          <p:cNvPicPr/>
          <p:nvPr/>
        </p:nvPicPr>
        <p:blipFill>
          <a:blip r:embed="rId1"/>
          <a:srcRect l="24886" t="29659" r="46596" b="0"/>
          <a:stretch/>
        </p:blipFill>
        <p:spPr>
          <a:xfrm>
            <a:off x="72000" y="72000"/>
            <a:ext cx="3528000" cy="48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2022-11-08T21:46:12Z</dcterms:modified>
  <cp:revision>23</cp:revision>
  <dc:subject/>
  <dc:title/>
</cp:coreProperties>
</file>